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93" d="100"/>
          <a:sy n="93" d="100"/>
        </p:scale>
        <p:origin x="1162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128016"/>
            <a:ext cx="11274552" cy="320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2000" b="1">
                <a:solidFill>
                  <a:srgbClr val="548FCD"/>
                </a:solidFill>
                <a:latin typeface="Arial"/>
              </a:defRPr>
            </a:pPr>
            <a:r>
              <a:t>Organigramma IIS ‘Carlo Levi’ - Portici | a.s. 2026-2027</a:t>
            </a:r>
          </a:p>
        </p:txBody>
      </p:sp>
      <p:sp>
        <p:nvSpPr>
          <p:cNvPr id="3" name="Rectangle 2"/>
          <p:cNvSpPr/>
          <p:nvPr/>
        </p:nvSpPr>
        <p:spPr>
          <a:xfrm>
            <a:off x="4709160" y="530352"/>
            <a:ext cx="2770632" cy="530352"/>
          </a:xfrm>
          <a:prstGeom prst="rect">
            <a:avLst/>
          </a:prstGeom>
          <a:solidFill>
            <a:srgbClr val="548FCD"/>
          </a:solidFill>
          <a:ln w="10160">
            <a:solidFill>
              <a:srgbClr val="141414"/>
            </a:solidFill>
          </a:ln>
          <a:effectLst>
            <a:outerShdw blurRad="32000" dist="18000" dir="2700000" algn="ctr" rotWithShape="0">
              <a:srgbClr val="777777">
                <a:alpha val="32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73152" rIns="73152"/>
          <a:lstStyle/>
          <a:p>
            <a:pPr algn="ctr">
              <a:spcAft>
                <a:spcPts val="0"/>
              </a:spcAft>
              <a:defRPr sz="1200" b="1">
                <a:solidFill>
                  <a:srgbClr val="FFFFFF"/>
                </a:solidFill>
                <a:latin typeface="Arial"/>
              </a:defRPr>
            </a:pPr>
            <a:r>
              <a:t>IL DIRIGENTE SCOLASTICO</a:t>
            </a:r>
          </a:p>
          <a:p>
            <a:pPr algn="ctr">
              <a:spcAft>
                <a:spcPts val="0"/>
              </a:spcAft>
              <a:defRPr sz="1200" b="0">
                <a:solidFill>
                  <a:srgbClr val="FFFFFF"/>
                </a:solidFill>
                <a:latin typeface="Arial"/>
              </a:defRPr>
            </a:pPr>
            <a:r>
              <a:t>Prof. Giovanni Liccardo</a:t>
            </a:r>
          </a:p>
        </p:txBody>
      </p:sp>
      <p:cxnSp>
        <p:nvCxnSpPr>
          <p:cNvPr id="4" name="Connector 3"/>
          <p:cNvCxnSpPr/>
          <p:nvPr/>
        </p:nvCxnSpPr>
        <p:spPr>
          <a:xfrm>
            <a:off x="6094476" y="1060704"/>
            <a:ext cx="0" cy="54864"/>
          </a:xfrm>
          <a:prstGeom prst="line">
            <a:avLst/>
          </a:prstGeom>
          <a:ln w="25400">
            <a:solidFill>
              <a:srgbClr val="467DB8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Connector 4"/>
          <p:cNvCxnSpPr/>
          <p:nvPr/>
        </p:nvCxnSpPr>
        <p:spPr>
          <a:xfrm>
            <a:off x="502920" y="1115568"/>
            <a:ext cx="11183112" cy="0"/>
          </a:xfrm>
          <a:prstGeom prst="line">
            <a:avLst/>
          </a:prstGeom>
          <a:ln w="25400">
            <a:solidFill>
              <a:srgbClr val="467DB8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256032" y="1216152"/>
            <a:ext cx="2761488" cy="420624"/>
          </a:xfrm>
          <a:prstGeom prst="rect">
            <a:avLst/>
          </a:prstGeom>
          <a:solidFill>
            <a:srgbClr val="548FCD"/>
          </a:solidFill>
          <a:ln w="10160">
            <a:solidFill>
              <a:srgbClr val="141414"/>
            </a:solidFill>
          </a:ln>
          <a:effectLst>
            <a:outerShdw blurRad="32000" dist="18000" dir="2700000" algn="ctr" rotWithShape="0">
              <a:srgbClr val="777777">
                <a:alpha val="32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54864" rIns="54864"/>
          <a:lstStyle/>
          <a:p>
            <a:pPr algn="ctr">
              <a:spcAft>
                <a:spcPts val="0"/>
              </a:spcAft>
              <a:defRPr sz="1200" b="1">
                <a:solidFill>
                  <a:srgbClr val="FFFFFF"/>
                </a:solidFill>
                <a:latin typeface="Arial"/>
              </a:defRPr>
            </a:pPr>
            <a:r>
              <a:t>ORGANI COLLEGIALI</a:t>
            </a:r>
          </a:p>
        </p:txBody>
      </p:sp>
      <p:sp>
        <p:nvSpPr>
          <p:cNvPr id="7" name="Rectangle 6"/>
          <p:cNvSpPr/>
          <p:nvPr/>
        </p:nvSpPr>
        <p:spPr>
          <a:xfrm>
            <a:off x="3200400" y="1216152"/>
            <a:ext cx="2761488" cy="420624"/>
          </a:xfrm>
          <a:prstGeom prst="rect">
            <a:avLst/>
          </a:prstGeom>
          <a:solidFill>
            <a:srgbClr val="548FCD"/>
          </a:solidFill>
          <a:ln w="10160">
            <a:solidFill>
              <a:srgbClr val="141414"/>
            </a:solidFill>
          </a:ln>
          <a:effectLst>
            <a:outerShdw blurRad="32000" dist="18000" dir="2700000" algn="ctr" rotWithShape="0">
              <a:srgbClr val="777777">
                <a:alpha val="32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54864" rIns="54864"/>
          <a:lstStyle/>
          <a:p>
            <a:pPr algn="ctr">
              <a:spcAft>
                <a:spcPts val="0"/>
              </a:spcAft>
              <a:defRPr sz="1200" b="1">
                <a:solidFill>
                  <a:srgbClr val="FFFFFF"/>
                </a:solidFill>
                <a:latin typeface="Arial"/>
              </a:defRPr>
            </a:pPr>
            <a:r>
              <a:t>STAFF DI DIRIGENZA</a:t>
            </a:r>
          </a:p>
        </p:txBody>
      </p:sp>
      <p:sp>
        <p:nvSpPr>
          <p:cNvPr id="8" name="Rectangle 7"/>
          <p:cNvSpPr/>
          <p:nvPr/>
        </p:nvSpPr>
        <p:spPr>
          <a:xfrm>
            <a:off x="6144768" y="1216152"/>
            <a:ext cx="2761488" cy="420624"/>
          </a:xfrm>
          <a:prstGeom prst="rect">
            <a:avLst/>
          </a:prstGeom>
          <a:solidFill>
            <a:srgbClr val="548FCD"/>
          </a:solidFill>
          <a:ln w="10160">
            <a:solidFill>
              <a:srgbClr val="141414"/>
            </a:solidFill>
          </a:ln>
          <a:effectLst>
            <a:outerShdw blurRad="32000" dist="18000" dir="2700000" algn="ctr" rotWithShape="0">
              <a:srgbClr val="777777">
                <a:alpha val="32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54864" rIns="54864"/>
          <a:lstStyle/>
          <a:p>
            <a:pPr algn="ctr">
              <a:spcAft>
                <a:spcPts val="0"/>
              </a:spcAft>
              <a:defRPr sz="1200" b="1">
                <a:solidFill>
                  <a:srgbClr val="FFFFFF"/>
                </a:solidFill>
                <a:latin typeface="Arial"/>
              </a:defRPr>
            </a:pPr>
            <a:r>
              <a:t>DIDATTICA E INNOVAZIONE</a:t>
            </a:r>
          </a:p>
        </p:txBody>
      </p:sp>
      <p:sp>
        <p:nvSpPr>
          <p:cNvPr id="9" name="Rectangle 8"/>
          <p:cNvSpPr/>
          <p:nvPr/>
        </p:nvSpPr>
        <p:spPr>
          <a:xfrm>
            <a:off x="9089136" y="1216152"/>
            <a:ext cx="2761488" cy="420624"/>
          </a:xfrm>
          <a:prstGeom prst="rect">
            <a:avLst/>
          </a:prstGeom>
          <a:solidFill>
            <a:srgbClr val="548FCD"/>
          </a:solidFill>
          <a:ln w="10160">
            <a:solidFill>
              <a:srgbClr val="141414"/>
            </a:solidFill>
          </a:ln>
          <a:effectLst>
            <a:outerShdw blurRad="32000" dist="18000" dir="2700000" algn="ctr" rotWithShape="0">
              <a:srgbClr val="777777">
                <a:alpha val="32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54864" rIns="54864"/>
          <a:lstStyle/>
          <a:p>
            <a:pPr algn="ctr">
              <a:spcAft>
                <a:spcPts val="0"/>
              </a:spcAft>
              <a:defRPr sz="1200" b="1">
                <a:solidFill>
                  <a:srgbClr val="FFFFFF"/>
                </a:solidFill>
                <a:latin typeface="Arial"/>
              </a:defRPr>
            </a:pPr>
            <a:r>
              <a:t>GESTIONE E SERVIZI</a:t>
            </a:r>
          </a:p>
        </p:txBody>
      </p:sp>
      <p:cxnSp>
        <p:nvCxnSpPr>
          <p:cNvPr id="10" name="Connector 9"/>
          <p:cNvCxnSpPr/>
          <p:nvPr/>
        </p:nvCxnSpPr>
        <p:spPr>
          <a:xfrm>
            <a:off x="1636776" y="1115568"/>
            <a:ext cx="0" cy="100584"/>
          </a:xfrm>
          <a:prstGeom prst="line">
            <a:avLst/>
          </a:prstGeom>
          <a:ln w="25400">
            <a:solidFill>
              <a:srgbClr val="467DB8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Connector 10"/>
          <p:cNvCxnSpPr/>
          <p:nvPr/>
        </p:nvCxnSpPr>
        <p:spPr>
          <a:xfrm>
            <a:off x="4581144" y="1115568"/>
            <a:ext cx="0" cy="100584"/>
          </a:xfrm>
          <a:prstGeom prst="line">
            <a:avLst/>
          </a:prstGeom>
          <a:ln w="25400">
            <a:solidFill>
              <a:srgbClr val="467DB8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Connector 11"/>
          <p:cNvCxnSpPr/>
          <p:nvPr/>
        </p:nvCxnSpPr>
        <p:spPr>
          <a:xfrm>
            <a:off x="7525512" y="1115568"/>
            <a:ext cx="0" cy="100584"/>
          </a:xfrm>
          <a:prstGeom prst="line">
            <a:avLst/>
          </a:prstGeom>
          <a:ln w="25400">
            <a:solidFill>
              <a:srgbClr val="467DB8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Connector 12"/>
          <p:cNvCxnSpPr/>
          <p:nvPr/>
        </p:nvCxnSpPr>
        <p:spPr>
          <a:xfrm>
            <a:off x="10469880" y="1115568"/>
            <a:ext cx="0" cy="100584"/>
          </a:xfrm>
          <a:prstGeom prst="line">
            <a:avLst/>
          </a:prstGeom>
          <a:ln w="25400">
            <a:solidFill>
              <a:srgbClr val="467DB8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256032" y="1764792"/>
            <a:ext cx="2761488" cy="411480"/>
          </a:xfrm>
          <a:prstGeom prst="rect">
            <a:avLst/>
          </a:prstGeom>
          <a:solidFill>
            <a:srgbClr val="548FCD"/>
          </a:solidFill>
          <a:ln w="10160">
            <a:solidFill>
              <a:srgbClr val="141414"/>
            </a:solidFill>
          </a:ln>
          <a:effectLst>
            <a:outerShdw blurRad="32000" dist="18000" dir="2700000" algn="ctr" rotWithShape="0">
              <a:srgbClr val="777777">
                <a:alpha val="32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spcAft>
                <a:spcPts val="0"/>
              </a:spcAft>
              <a:defRPr sz="1100" b="1">
                <a:solidFill>
                  <a:srgbClr val="FFFFFF"/>
                </a:solidFill>
                <a:latin typeface="Arial"/>
              </a:defRPr>
            </a:pPr>
            <a:r>
              <a:t>COLLEGIO DEI DOCENTI</a:t>
            </a:r>
          </a:p>
        </p:txBody>
      </p:sp>
      <p:sp>
        <p:nvSpPr>
          <p:cNvPr id="15" name="Rectangle 14"/>
          <p:cNvSpPr/>
          <p:nvPr/>
        </p:nvSpPr>
        <p:spPr>
          <a:xfrm>
            <a:off x="256032" y="2286000"/>
            <a:ext cx="2761488" cy="621792"/>
          </a:xfrm>
          <a:prstGeom prst="rect">
            <a:avLst/>
          </a:prstGeom>
          <a:solidFill>
            <a:srgbClr val="FFFABE"/>
          </a:solidFill>
          <a:ln w="10160">
            <a:solidFill>
              <a:srgbClr val="141414"/>
            </a:solidFill>
          </a:ln>
          <a:effectLst>
            <a:outerShdw blurRad="32000" dist="18000" dir="2700000" algn="ctr" rotWithShape="0">
              <a:srgbClr val="777777">
                <a:alpha val="32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spcAft>
                <a:spcPts val="0"/>
              </a:spcAft>
              <a:defRPr sz="1000" b="1">
                <a:solidFill>
                  <a:srgbClr val="224D7C"/>
                </a:solidFill>
                <a:latin typeface="Arial"/>
              </a:defRPr>
            </a:pPr>
            <a:r>
              <a:t>CONSIGLIO D’ISTITUTO</a:t>
            </a:r>
          </a:p>
          <a:p>
            <a:pPr algn="ctr">
              <a:spcAft>
                <a:spcPts val="0"/>
              </a:spcAft>
              <a:defRPr sz="1000" b="0">
                <a:solidFill>
                  <a:srgbClr val="224D7C"/>
                </a:solidFill>
                <a:latin typeface="Arial"/>
              </a:defRPr>
            </a:pPr>
            <a:r>
              <a:t>GIUNTA ESECUTIVA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56032" y="3017520"/>
            <a:ext cx="2761488" cy="932688"/>
          </a:xfrm>
          <a:prstGeom prst="rect">
            <a:avLst/>
          </a:prstGeom>
          <a:solidFill>
            <a:srgbClr val="8FB4DC"/>
          </a:solidFill>
          <a:ln w="10160">
            <a:solidFill>
              <a:srgbClr val="141414"/>
            </a:solidFill>
          </a:ln>
          <a:effectLst>
            <a:outerShdw blurRad="32000" dist="18000" dir="2700000" algn="ctr" rotWithShape="0">
              <a:srgbClr val="777777">
                <a:alpha val="32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l">
              <a:spcAft>
                <a:spcPts val="0"/>
              </a:spcAft>
              <a:defRPr sz="919" b="1">
                <a:solidFill>
                  <a:srgbClr val="FFFFFF"/>
                </a:solidFill>
                <a:latin typeface="Arial"/>
              </a:defRPr>
            </a:pPr>
            <a:r>
              <a:t>COMITATO DI VALUTAZIONE</a:t>
            </a:r>
          </a:p>
          <a:p>
            <a:pPr algn="l">
              <a:spcAft>
                <a:spcPts val="0"/>
              </a:spcAft>
              <a:defRPr sz="919" b="0">
                <a:solidFill>
                  <a:srgbClr val="FFFFFF"/>
                </a:solidFill>
                <a:latin typeface="Arial"/>
              </a:defRPr>
            </a:pPr>
            <a:r>
              <a:t>DS; docenti: Tardi, Varriale, Sepe</a:t>
            </a:r>
          </a:p>
          <a:p>
            <a:pPr algn="l">
              <a:spcAft>
                <a:spcPts val="0"/>
              </a:spcAft>
              <a:defRPr sz="919" b="0">
                <a:solidFill>
                  <a:srgbClr val="FFFFFF"/>
                </a:solidFill>
                <a:latin typeface="Arial"/>
              </a:defRPr>
            </a:pPr>
            <a:r>
              <a:t>Genitore: Lavezza</a:t>
            </a:r>
          </a:p>
          <a:p>
            <a:pPr algn="l">
              <a:spcAft>
                <a:spcPts val="0"/>
              </a:spcAft>
              <a:defRPr sz="919" b="0">
                <a:solidFill>
                  <a:srgbClr val="FFFFFF"/>
                </a:solidFill>
                <a:latin typeface="Arial"/>
              </a:defRPr>
            </a:pPr>
            <a:r>
              <a:t>DS esterno: Prof.ssa Clotilde Manzo</a:t>
            </a:r>
          </a:p>
        </p:txBody>
      </p:sp>
      <p:sp>
        <p:nvSpPr>
          <p:cNvPr id="17" name="Rectangle 16"/>
          <p:cNvSpPr/>
          <p:nvPr/>
        </p:nvSpPr>
        <p:spPr>
          <a:xfrm>
            <a:off x="256032" y="4059936"/>
            <a:ext cx="2761488" cy="694944"/>
          </a:xfrm>
          <a:prstGeom prst="rect">
            <a:avLst/>
          </a:prstGeom>
          <a:solidFill>
            <a:srgbClr val="DCE9F7"/>
          </a:solidFill>
          <a:ln w="10160">
            <a:solidFill>
              <a:srgbClr val="141414"/>
            </a:solidFill>
          </a:ln>
          <a:effectLst>
            <a:outerShdw blurRad="32000" dist="18000" dir="2700000" algn="ctr" rotWithShape="0">
              <a:srgbClr val="777777">
                <a:alpha val="32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l">
              <a:spcAft>
                <a:spcPts val="0"/>
              </a:spcAft>
              <a:defRPr sz="940" b="1">
                <a:solidFill>
                  <a:srgbClr val="224D7C"/>
                </a:solidFill>
                <a:latin typeface="Arial"/>
              </a:defRPr>
            </a:pPr>
            <a:r>
              <a:t>COORDINATORI</a:t>
            </a:r>
          </a:p>
          <a:p>
            <a:pPr algn="l">
              <a:spcAft>
                <a:spcPts val="0"/>
              </a:spcAft>
              <a:defRPr sz="940" b="0">
                <a:solidFill>
                  <a:srgbClr val="224D7C"/>
                </a:solidFill>
                <a:latin typeface="Arial"/>
              </a:defRPr>
            </a:pPr>
            <a:r>
              <a:t>Dipartimenti: da definire</a:t>
            </a:r>
          </a:p>
          <a:p>
            <a:pPr algn="l">
              <a:spcAft>
                <a:spcPts val="0"/>
              </a:spcAft>
              <a:defRPr sz="940" b="0">
                <a:solidFill>
                  <a:srgbClr val="224D7C"/>
                </a:solidFill>
                <a:latin typeface="Arial"/>
              </a:defRPr>
            </a:pPr>
            <a:r>
              <a:t>Coordinatori di classe: da definire</a:t>
            </a:r>
          </a:p>
        </p:txBody>
      </p:sp>
      <p:sp>
        <p:nvSpPr>
          <p:cNvPr id="18" name="Rectangle 17"/>
          <p:cNvSpPr/>
          <p:nvPr/>
        </p:nvSpPr>
        <p:spPr>
          <a:xfrm>
            <a:off x="3200400" y="1764792"/>
            <a:ext cx="2761488" cy="704088"/>
          </a:xfrm>
          <a:prstGeom prst="rect">
            <a:avLst/>
          </a:prstGeom>
          <a:solidFill>
            <a:srgbClr val="8FB4DC"/>
          </a:solidFill>
          <a:ln w="10160">
            <a:solidFill>
              <a:srgbClr val="141414"/>
            </a:solidFill>
          </a:ln>
          <a:effectLst>
            <a:outerShdw blurRad="32000" dist="18000" dir="2700000" algn="ctr" rotWithShape="0">
              <a:srgbClr val="777777">
                <a:alpha val="32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l">
              <a:spcAft>
                <a:spcPts val="0"/>
              </a:spcAft>
              <a:defRPr sz="1000" b="1">
                <a:solidFill>
                  <a:srgbClr val="FFFFFF"/>
                </a:solidFill>
                <a:latin typeface="Arial"/>
              </a:defRPr>
            </a:pPr>
            <a:r>
              <a:t>COLLABORATRICI DEL DS</a:t>
            </a:r>
          </a:p>
          <a:p>
            <a:pPr algn="l">
              <a:spcAft>
                <a:spcPts val="0"/>
              </a:spcAft>
              <a:defRPr sz="1000" b="0">
                <a:solidFill>
                  <a:srgbClr val="FFFFFF"/>
                </a:solidFill>
                <a:latin typeface="Arial"/>
              </a:defRPr>
            </a:pPr>
            <a:r>
              <a:t>Prima: Anna Gentile</a:t>
            </a:r>
          </a:p>
          <a:p>
            <a:pPr algn="l">
              <a:spcAft>
                <a:spcPts val="0"/>
              </a:spcAft>
              <a:defRPr sz="1000" b="0">
                <a:solidFill>
                  <a:srgbClr val="FFFFFF"/>
                </a:solidFill>
                <a:latin typeface="Arial"/>
              </a:defRPr>
            </a:pPr>
            <a:r>
              <a:t>Seconda: Chiarastella Palomba</a:t>
            </a:r>
          </a:p>
        </p:txBody>
      </p:sp>
      <p:sp>
        <p:nvSpPr>
          <p:cNvPr id="19" name="Rectangle 18"/>
          <p:cNvSpPr/>
          <p:nvPr/>
        </p:nvSpPr>
        <p:spPr>
          <a:xfrm>
            <a:off x="3200400" y="2578608"/>
            <a:ext cx="2761488" cy="1042415"/>
          </a:xfrm>
          <a:prstGeom prst="rect">
            <a:avLst/>
          </a:prstGeom>
          <a:solidFill>
            <a:srgbClr val="8FB4DC"/>
          </a:solidFill>
          <a:ln w="10160">
            <a:solidFill>
              <a:srgbClr val="141414"/>
            </a:solidFill>
          </a:ln>
          <a:effectLst>
            <a:outerShdw blurRad="32000" dist="18000" dir="2700000" algn="ctr" rotWithShape="0">
              <a:srgbClr val="777777">
                <a:alpha val="32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l">
              <a:spcAft>
                <a:spcPts val="0"/>
              </a:spcAft>
              <a:defRPr sz="919" b="1">
                <a:solidFill>
                  <a:srgbClr val="FFFFFF"/>
                </a:solidFill>
                <a:latin typeface="Arial"/>
              </a:defRPr>
            </a:pPr>
            <a:r>
              <a:t>REFERENTI DI PLESSO</a:t>
            </a:r>
          </a:p>
          <a:p>
            <a:pPr algn="l">
              <a:spcAft>
                <a:spcPts val="0"/>
              </a:spcAft>
              <a:defRPr sz="919" b="0">
                <a:solidFill>
                  <a:srgbClr val="FFFFFF"/>
                </a:solidFill>
                <a:latin typeface="Arial"/>
              </a:defRPr>
            </a:pPr>
            <a:r>
              <a:t>Ex Petriccione: Giovanni D’Ambrosio, Giovanni D’Angelo</a:t>
            </a:r>
          </a:p>
          <a:p>
            <a:pPr algn="l">
              <a:spcAft>
                <a:spcPts val="0"/>
              </a:spcAft>
              <a:defRPr sz="919" b="0">
                <a:solidFill>
                  <a:srgbClr val="FFFFFF"/>
                </a:solidFill>
                <a:latin typeface="Arial"/>
              </a:defRPr>
            </a:pPr>
            <a:r>
              <a:t>Via Gianturco 7: Aletta, Alfieri, Liguori</a:t>
            </a:r>
          </a:p>
        </p:txBody>
      </p:sp>
      <p:sp>
        <p:nvSpPr>
          <p:cNvPr id="20" name="Rectangle 19"/>
          <p:cNvSpPr/>
          <p:nvPr/>
        </p:nvSpPr>
        <p:spPr>
          <a:xfrm>
            <a:off x="3200400" y="3730752"/>
            <a:ext cx="2761488" cy="832104"/>
          </a:xfrm>
          <a:prstGeom prst="rect">
            <a:avLst/>
          </a:prstGeom>
          <a:solidFill>
            <a:srgbClr val="DCE9F7"/>
          </a:solidFill>
          <a:ln w="10160">
            <a:solidFill>
              <a:srgbClr val="141414"/>
            </a:solidFill>
          </a:ln>
          <a:effectLst>
            <a:outerShdw blurRad="32000" dist="18000" dir="2700000" algn="ctr" rotWithShape="0">
              <a:srgbClr val="777777">
                <a:alpha val="32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l">
              <a:spcAft>
                <a:spcPts val="0"/>
              </a:spcAft>
              <a:defRPr sz="940" b="1">
                <a:solidFill>
                  <a:srgbClr val="224D7C"/>
                </a:solidFill>
                <a:latin typeface="Arial"/>
              </a:defRPr>
            </a:pPr>
            <a:r>
              <a:t>SOSTITUZIONI E RAPPORTI CON STUDENTI/FAMIGLIE</a:t>
            </a:r>
          </a:p>
          <a:p>
            <a:pPr algn="l">
              <a:spcAft>
                <a:spcPts val="0"/>
              </a:spcAft>
              <a:defRPr sz="940" b="0">
                <a:solidFill>
                  <a:srgbClr val="224D7C"/>
                </a:solidFill>
                <a:latin typeface="Arial"/>
              </a:defRPr>
            </a:pPr>
            <a:r>
              <a:t>Giannelli, Duraccio, Picardi, Tardi</a:t>
            </a:r>
          </a:p>
        </p:txBody>
      </p:sp>
      <p:sp>
        <p:nvSpPr>
          <p:cNvPr id="21" name="Rectangle 20"/>
          <p:cNvSpPr/>
          <p:nvPr/>
        </p:nvSpPr>
        <p:spPr>
          <a:xfrm>
            <a:off x="3200400" y="4672584"/>
            <a:ext cx="2761488" cy="749808"/>
          </a:xfrm>
          <a:prstGeom prst="rect">
            <a:avLst/>
          </a:prstGeom>
          <a:solidFill>
            <a:srgbClr val="8FB4DC"/>
          </a:solidFill>
          <a:ln w="10160">
            <a:solidFill>
              <a:srgbClr val="141414"/>
            </a:solidFill>
          </a:ln>
          <a:effectLst>
            <a:outerShdw blurRad="32000" dist="18000" dir="2700000" algn="ctr" rotWithShape="0">
              <a:srgbClr val="777777">
                <a:alpha val="32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l">
              <a:spcAft>
                <a:spcPts val="0"/>
              </a:spcAft>
              <a:defRPr sz="940" b="1">
                <a:solidFill>
                  <a:srgbClr val="FFFFFF"/>
                </a:solidFill>
                <a:latin typeface="Arial"/>
              </a:defRPr>
            </a:pPr>
            <a:r>
              <a:t>ERASMUS PLUS / eTWINNING</a:t>
            </a:r>
          </a:p>
          <a:p>
            <a:pPr algn="l">
              <a:spcAft>
                <a:spcPts val="0"/>
              </a:spcAft>
              <a:defRPr sz="940" b="0">
                <a:solidFill>
                  <a:srgbClr val="FFFFFF"/>
                </a:solidFill>
                <a:latin typeface="Arial"/>
              </a:defRPr>
            </a:pPr>
            <a:r>
              <a:t>Associazione ex studenti</a:t>
            </a:r>
          </a:p>
          <a:p>
            <a:pPr algn="l">
              <a:spcAft>
                <a:spcPts val="0"/>
              </a:spcAft>
              <a:defRPr sz="940" b="0">
                <a:solidFill>
                  <a:srgbClr val="FFFFFF"/>
                </a:solidFill>
                <a:latin typeface="Arial"/>
              </a:defRPr>
            </a:pPr>
            <a:r>
              <a:t>Mariarosaria Sannino</a:t>
            </a:r>
          </a:p>
        </p:txBody>
      </p:sp>
      <p:sp>
        <p:nvSpPr>
          <p:cNvPr id="22" name="Rectangle 21"/>
          <p:cNvSpPr/>
          <p:nvPr/>
        </p:nvSpPr>
        <p:spPr>
          <a:xfrm>
            <a:off x="6144768" y="1764792"/>
            <a:ext cx="2761488" cy="1554480"/>
          </a:xfrm>
          <a:prstGeom prst="rect">
            <a:avLst/>
          </a:prstGeom>
          <a:solidFill>
            <a:srgbClr val="8FB4DC"/>
          </a:solidFill>
          <a:ln w="10160">
            <a:solidFill>
              <a:srgbClr val="141414"/>
            </a:solidFill>
          </a:ln>
          <a:effectLst>
            <a:outerShdw blurRad="32000" dist="18000" dir="2700000" algn="ctr" rotWithShape="0">
              <a:srgbClr val="777777">
                <a:alpha val="32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l">
              <a:spcAft>
                <a:spcPts val="0"/>
              </a:spcAft>
              <a:defRPr sz="869" b="1">
                <a:solidFill>
                  <a:srgbClr val="FFFFFF"/>
                </a:solidFill>
                <a:latin typeface="Arial"/>
              </a:defRPr>
            </a:pPr>
            <a:r>
              <a:t>FUNZIONI STRUMENTALI</a:t>
            </a:r>
          </a:p>
          <a:p>
            <a:pPr algn="l">
              <a:spcAft>
                <a:spcPts val="0"/>
              </a:spcAft>
              <a:defRPr sz="869" b="0">
                <a:solidFill>
                  <a:srgbClr val="FFFFFF"/>
                </a:solidFill>
                <a:latin typeface="Arial"/>
              </a:defRPr>
            </a:pPr>
            <a:r>
              <a:t>PTOF, curricolo, progettazione e valutazione: Plaitano, Ambrosanio, Curcio, Picardi</a:t>
            </a:r>
          </a:p>
          <a:p>
            <a:pPr algn="l">
              <a:spcAft>
                <a:spcPts val="0"/>
              </a:spcAft>
              <a:defRPr sz="869" b="0">
                <a:solidFill>
                  <a:srgbClr val="FFFFFF"/>
                </a:solidFill>
                <a:latin typeface="Arial"/>
              </a:defRPr>
            </a:pPr>
            <a:r>
              <a:t>Inclusione: Lombardi</a:t>
            </a:r>
          </a:p>
          <a:p>
            <a:pPr algn="l">
              <a:spcAft>
                <a:spcPts val="0"/>
              </a:spcAft>
              <a:defRPr sz="869" b="0">
                <a:solidFill>
                  <a:srgbClr val="FFFFFF"/>
                </a:solidFill>
                <a:latin typeface="Arial"/>
              </a:defRPr>
            </a:pPr>
            <a:r>
              <a:t>Organizzazione studenti: Ausiello, Esposito T.</a:t>
            </a:r>
          </a:p>
          <a:p>
            <a:pPr algn="l">
              <a:spcAft>
                <a:spcPts val="0"/>
              </a:spcAft>
              <a:defRPr sz="869" b="0">
                <a:solidFill>
                  <a:srgbClr val="FFFFFF"/>
                </a:solidFill>
                <a:latin typeface="Arial"/>
              </a:defRPr>
            </a:pPr>
            <a:r>
              <a:t>Enti esterni e area professionalizzante: Varriale, De Giulio</a:t>
            </a:r>
          </a:p>
          <a:p>
            <a:pPr algn="l">
              <a:spcAft>
                <a:spcPts val="0"/>
              </a:spcAft>
              <a:defRPr sz="869" b="0">
                <a:solidFill>
                  <a:srgbClr val="FFFFFF"/>
                </a:solidFill>
                <a:latin typeface="Arial"/>
              </a:defRPr>
            </a:pPr>
            <a:r>
              <a:t>Orientamento: Duraccio</a:t>
            </a:r>
          </a:p>
        </p:txBody>
      </p:sp>
      <p:sp>
        <p:nvSpPr>
          <p:cNvPr id="23" name="Rectangle 22"/>
          <p:cNvSpPr/>
          <p:nvPr/>
        </p:nvSpPr>
        <p:spPr>
          <a:xfrm>
            <a:off x="6144768" y="3429000"/>
            <a:ext cx="2761488" cy="576072"/>
          </a:xfrm>
          <a:prstGeom prst="rect">
            <a:avLst/>
          </a:prstGeom>
          <a:solidFill>
            <a:srgbClr val="DCE9F7"/>
          </a:solidFill>
          <a:ln w="10160">
            <a:solidFill>
              <a:srgbClr val="141414"/>
            </a:solidFill>
          </a:ln>
          <a:effectLst>
            <a:outerShdw blurRad="32000" dist="18000" dir="2700000" algn="ctr" rotWithShape="0">
              <a:srgbClr val="777777">
                <a:alpha val="32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l">
              <a:spcAft>
                <a:spcPts val="0"/>
              </a:spcAft>
              <a:defRPr sz="919" b="1">
                <a:solidFill>
                  <a:srgbClr val="224D7C"/>
                </a:solidFill>
                <a:latin typeface="Arial"/>
              </a:defRPr>
            </a:pPr>
            <a:r>
              <a:t>NIV – AUTOVALUTAZIONE E MIGLIORAMENTO</a:t>
            </a:r>
          </a:p>
          <a:p>
            <a:pPr algn="l">
              <a:spcAft>
                <a:spcPts val="0"/>
              </a:spcAft>
              <a:defRPr sz="919" b="0">
                <a:solidFill>
                  <a:srgbClr val="224D7C"/>
                </a:solidFill>
                <a:latin typeface="Arial"/>
              </a:defRPr>
            </a:pPr>
            <a:r>
              <a:t>Aversano, Esposito A.</a:t>
            </a:r>
          </a:p>
        </p:txBody>
      </p:sp>
      <p:sp>
        <p:nvSpPr>
          <p:cNvPr id="24" name="Rectangle 23"/>
          <p:cNvSpPr/>
          <p:nvPr/>
        </p:nvSpPr>
        <p:spPr>
          <a:xfrm>
            <a:off x="6144768" y="4114800"/>
            <a:ext cx="2761488" cy="1161288"/>
          </a:xfrm>
          <a:prstGeom prst="rect">
            <a:avLst/>
          </a:prstGeom>
          <a:solidFill>
            <a:srgbClr val="8FB4DC"/>
          </a:solidFill>
          <a:ln w="10160">
            <a:solidFill>
              <a:srgbClr val="141414"/>
            </a:solidFill>
          </a:ln>
          <a:effectLst>
            <a:outerShdw blurRad="32000" dist="18000" dir="2700000" algn="ctr" rotWithShape="0">
              <a:srgbClr val="777777">
                <a:alpha val="32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l">
              <a:spcAft>
                <a:spcPts val="0"/>
              </a:spcAft>
              <a:defRPr sz="890" b="1">
                <a:solidFill>
                  <a:srgbClr val="FFFFFF"/>
                </a:solidFill>
                <a:latin typeface="Arial"/>
              </a:defRPr>
            </a:pPr>
            <a:r>
              <a:t>INNOVAZIONE DIGITALE</a:t>
            </a:r>
          </a:p>
          <a:p>
            <a:pPr algn="l">
              <a:spcAft>
                <a:spcPts val="0"/>
              </a:spcAft>
              <a:defRPr sz="890" b="0">
                <a:solidFill>
                  <a:srgbClr val="FFFFFF"/>
                </a:solidFill>
                <a:latin typeface="Arial"/>
              </a:defRPr>
            </a:pPr>
            <a:r>
              <a:t>Animatore digitale e DDI: Esposito S.</a:t>
            </a:r>
          </a:p>
          <a:p>
            <a:pPr algn="l">
              <a:spcAft>
                <a:spcPts val="0"/>
              </a:spcAft>
              <a:defRPr sz="890" b="0">
                <a:solidFill>
                  <a:srgbClr val="FFFFFF"/>
                </a:solidFill>
                <a:latin typeface="Arial"/>
              </a:defRPr>
            </a:pPr>
            <a:r>
              <a:t>Sicurezza informatica: Ripullone</a:t>
            </a:r>
          </a:p>
          <a:p>
            <a:pPr algn="l">
              <a:spcAft>
                <a:spcPts val="0"/>
              </a:spcAft>
              <a:defRPr sz="890" b="0">
                <a:solidFill>
                  <a:srgbClr val="FFFFFF"/>
                </a:solidFill>
                <a:latin typeface="Arial"/>
              </a:defRPr>
            </a:pPr>
            <a:r>
              <a:t>Team digitale: Giannelli, D’Ortona + responsabile sicurezza informatica + AD</a:t>
            </a:r>
          </a:p>
          <a:p>
            <a:pPr algn="l">
              <a:spcAft>
                <a:spcPts val="0"/>
              </a:spcAft>
              <a:defRPr sz="890" b="0">
                <a:solidFill>
                  <a:srgbClr val="FFFFFF"/>
                </a:solidFill>
                <a:latin typeface="Arial"/>
              </a:defRPr>
            </a:pPr>
            <a:r>
              <a:t>Referente IA nella didattica: Gentile</a:t>
            </a:r>
          </a:p>
        </p:txBody>
      </p:sp>
      <p:sp>
        <p:nvSpPr>
          <p:cNvPr id="25" name="Rectangle 24"/>
          <p:cNvSpPr/>
          <p:nvPr/>
        </p:nvSpPr>
        <p:spPr>
          <a:xfrm>
            <a:off x="9089136" y="1764792"/>
            <a:ext cx="2761488" cy="612648"/>
          </a:xfrm>
          <a:prstGeom prst="rect">
            <a:avLst/>
          </a:prstGeom>
          <a:solidFill>
            <a:srgbClr val="548FCD"/>
          </a:solidFill>
          <a:ln w="10160">
            <a:solidFill>
              <a:srgbClr val="141414"/>
            </a:solidFill>
          </a:ln>
          <a:effectLst>
            <a:outerShdw blurRad="32000" dist="18000" dir="2700000" algn="ctr" rotWithShape="0">
              <a:srgbClr val="777777">
                <a:alpha val="32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ctr">
              <a:spcAft>
                <a:spcPts val="0"/>
              </a:spcAft>
              <a:defRPr sz="1100" b="1">
                <a:solidFill>
                  <a:srgbClr val="FFFFFF"/>
                </a:solidFill>
                <a:latin typeface="Arial"/>
              </a:defRPr>
            </a:pPr>
            <a:r>
              <a:t>DSGA</a:t>
            </a:r>
          </a:p>
          <a:p>
            <a:pPr algn="ctr">
              <a:spcAft>
                <a:spcPts val="0"/>
              </a:spcAft>
              <a:defRPr sz="1100" b="0">
                <a:solidFill>
                  <a:srgbClr val="FFFFFF"/>
                </a:solidFill>
                <a:latin typeface="Arial"/>
              </a:defRPr>
            </a:pPr>
            <a:r>
              <a:t>Dott.ssa Stefania Buonandi</a:t>
            </a:r>
          </a:p>
        </p:txBody>
      </p:sp>
      <p:sp>
        <p:nvSpPr>
          <p:cNvPr id="26" name="Rectangle 25"/>
          <p:cNvSpPr/>
          <p:nvPr/>
        </p:nvSpPr>
        <p:spPr>
          <a:xfrm>
            <a:off x="9089136" y="2487168"/>
            <a:ext cx="2761488" cy="786384"/>
          </a:xfrm>
          <a:prstGeom prst="rect">
            <a:avLst/>
          </a:prstGeom>
          <a:solidFill>
            <a:srgbClr val="8FB4DC"/>
          </a:solidFill>
          <a:ln w="10160">
            <a:solidFill>
              <a:srgbClr val="141414"/>
            </a:solidFill>
          </a:ln>
          <a:effectLst>
            <a:outerShdw blurRad="32000" dist="18000" dir="2700000" algn="ctr" rotWithShape="0">
              <a:srgbClr val="777777">
                <a:alpha val="32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l">
              <a:spcAft>
                <a:spcPts val="0"/>
              </a:spcAft>
              <a:defRPr sz="919" b="1">
                <a:solidFill>
                  <a:srgbClr val="FFFFFF"/>
                </a:solidFill>
                <a:latin typeface="Arial"/>
              </a:defRPr>
            </a:pPr>
            <a:r>
              <a:t>RSPP E COMMISSIONE TECNICA</a:t>
            </a:r>
          </a:p>
          <a:p>
            <a:pPr algn="l">
              <a:spcAft>
                <a:spcPts val="0"/>
              </a:spcAft>
              <a:defRPr sz="919" b="0">
                <a:solidFill>
                  <a:srgbClr val="FFFFFF"/>
                </a:solidFill>
                <a:latin typeface="Arial"/>
              </a:defRPr>
            </a:pPr>
            <a:r>
              <a:t>DS, RSPP Ing. Giovanni Pastore</a:t>
            </a:r>
          </a:p>
          <a:p>
            <a:pPr algn="l">
              <a:spcAft>
                <a:spcPts val="0"/>
              </a:spcAft>
              <a:defRPr sz="919" b="0">
                <a:solidFill>
                  <a:srgbClr val="FFFFFF"/>
                </a:solidFill>
                <a:latin typeface="Arial"/>
              </a:defRPr>
            </a:pPr>
            <a:r>
              <a:t>RLS sede centrale: Antonello Savona</a:t>
            </a:r>
          </a:p>
        </p:txBody>
      </p:sp>
      <p:sp>
        <p:nvSpPr>
          <p:cNvPr id="27" name="Rectangle 26"/>
          <p:cNvSpPr/>
          <p:nvPr/>
        </p:nvSpPr>
        <p:spPr>
          <a:xfrm>
            <a:off x="9089136" y="3383280"/>
            <a:ext cx="2761488" cy="640080"/>
          </a:xfrm>
          <a:prstGeom prst="rect">
            <a:avLst/>
          </a:prstGeom>
          <a:solidFill>
            <a:srgbClr val="DCE9F7"/>
          </a:solidFill>
          <a:ln w="10160">
            <a:solidFill>
              <a:srgbClr val="141414"/>
            </a:solidFill>
          </a:ln>
          <a:effectLst>
            <a:outerShdw blurRad="32000" dist="18000" dir="2700000" algn="ctr" rotWithShape="0">
              <a:srgbClr val="777777">
                <a:alpha val="32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l">
              <a:spcAft>
                <a:spcPts val="0"/>
              </a:spcAft>
              <a:defRPr sz="940" b="1">
                <a:solidFill>
                  <a:srgbClr val="224D7C"/>
                </a:solidFill>
                <a:latin typeface="Arial"/>
              </a:defRPr>
            </a:pPr>
            <a:r>
              <a:t>ELABORAZIONE ORARIO</a:t>
            </a:r>
          </a:p>
          <a:p>
            <a:pPr algn="l">
              <a:spcAft>
                <a:spcPts val="0"/>
              </a:spcAft>
              <a:defRPr sz="940" b="0">
                <a:solidFill>
                  <a:srgbClr val="224D7C"/>
                </a:solidFill>
                <a:latin typeface="Arial"/>
              </a:defRPr>
            </a:pPr>
            <a:r>
              <a:t>Ripullone, Esposito S., Costanzo</a:t>
            </a:r>
          </a:p>
        </p:txBody>
      </p:sp>
      <p:sp>
        <p:nvSpPr>
          <p:cNvPr id="28" name="Rectangle 27"/>
          <p:cNvSpPr/>
          <p:nvPr/>
        </p:nvSpPr>
        <p:spPr>
          <a:xfrm>
            <a:off x="9089136" y="4133087"/>
            <a:ext cx="2761488" cy="640080"/>
          </a:xfrm>
          <a:prstGeom prst="rect">
            <a:avLst/>
          </a:prstGeom>
          <a:solidFill>
            <a:srgbClr val="DCE9F7"/>
          </a:solidFill>
          <a:ln w="10160">
            <a:solidFill>
              <a:srgbClr val="141414"/>
            </a:solidFill>
          </a:ln>
          <a:effectLst>
            <a:outerShdw blurRad="32000" dist="18000" dir="2700000" algn="ctr" rotWithShape="0">
              <a:srgbClr val="777777">
                <a:alpha val="32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l">
              <a:spcAft>
                <a:spcPts val="0"/>
              </a:spcAft>
              <a:defRPr sz="919" b="1">
                <a:solidFill>
                  <a:srgbClr val="224D7C"/>
                </a:solidFill>
                <a:latin typeface="Arial"/>
              </a:defRPr>
            </a:pPr>
            <a:r>
              <a:t>AZIONI AMMINISTRATIVE</a:t>
            </a:r>
          </a:p>
          <a:p>
            <a:pPr algn="l">
              <a:spcAft>
                <a:spcPts val="0"/>
              </a:spcAft>
              <a:defRPr sz="919" b="0">
                <a:solidFill>
                  <a:srgbClr val="224D7C"/>
                </a:solidFill>
                <a:latin typeface="Arial"/>
              </a:defRPr>
            </a:pPr>
            <a:r>
              <a:t>Costanzo | Supporto giuridico: Aletta</a:t>
            </a:r>
          </a:p>
        </p:txBody>
      </p:sp>
      <p:sp>
        <p:nvSpPr>
          <p:cNvPr id="29" name="Rectangle 28"/>
          <p:cNvSpPr/>
          <p:nvPr/>
        </p:nvSpPr>
        <p:spPr>
          <a:xfrm>
            <a:off x="9089136" y="4882896"/>
            <a:ext cx="2761488" cy="640080"/>
          </a:xfrm>
          <a:prstGeom prst="rect">
            <a:avLst/>
          </a:prstGeom>
          <a:solidFill>
            <a:srgbClr val="8FB4DC"/>
          </a:solidFill>
          <a:ln w="10160">
            <a:solidFill>
              <a:srgbClr val="141414"/>
            </a:solidFill>
          </a:ln>
          <a:effectLst>
            <a:outerShdw blurRad="32000" dist="18000" dir="2700000" algn="ctr" rotWithShape="0">
              <a:srgbClr val="777777">
                <a:alpha val="32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/>
          <a:lstStyle/>
          <a:p>
            <a:pPr algn="l">
              <a:spcAft>
                <a:spcPts val="0"/>
              </a:spcAft>
              <a:defRPr sz="919" b="1">
                <a:solidFill>
                  <a:srgbClr val="FFFFFF"/>
                </a:solidFill>
                <a:latin typeface="Arial"/>
              </a:defRPr>
            </a:pPr>
            <a:r>
              <a:t>COMMISSIONE ELETTORALE</a:t>
            </a:r>
          </a:p>
          <a:p>
            <a:pPr algn="l">
              <a:spcAft>
                <a:spcPts val="0"/>
              </a:spcAft>
              <a:defRPr sz="919" b="0">
                <a:solidFill>
                  <a:srgbClr val="FFFFFF"/>
                </a:solidFill>
                <a:latin typeface="Arial"/>
              </a:defRPr>
            </a:pPr>
            <a:r>
              <a:t>Russo, Formisano, Formicola, Sorbilli</a:t>
            </a:r>
          </a:p>
        </p:txBody>
      </p:sp>
      <p:sp>
        <p:nvSpPr>
          <p:cNvPr id="30" name="Rectangle 29"/>
          <p:cNvSpPr/>
          <p:nvPr/>
        </p:nvSpPr>
        <p:spPr>
          <a:xfrm>
            <a:off x="256032" y="5660136"/>
            <a:ext cx="11594592" cy="850392"/>
          </a:xfrm>
          <a:prstGeom prst="rect">
            <a:avLst/>
          </a:prstGeom>
          <a:solidFill>
            <a:srgbClr val="8FB4DC"/>
          </a:solidFill>
          <a:ln w="10160">
            <a:solidFill>
              <a:srgbClr val="141414"/>
            </a:solidFill>
          </a:ln>
          <a:effectLst>
            <a:outerShdw blurRad="32000" dist="18000" dir="2700000" algn="ctr" rotWithShape="0">
              <a:srgbClr val="777777">
                <a:alpha val="32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109728" rIns="109728"/>
          <a:lstStyle/>
          <a:p>
            <a:pPr algn="l">
              <a:spcAft>
                <a:spcPts val="0"/>
              </a:spcAft>
              <a:defRPr sz="890" b="1">
                <a:solidFill>
                  <a:srgbClr val="FFFFFF"/>
                </a:solidFill>
                <a:latin typeface="Arial"/>
              </a:defRPr>
            </a:pPr>
            <a:r>
              <a:t>ALTRI REFERENTI E COMMISSIONI</a:t>
            </a:r>
          </a:p>
          <a:p>
            <a:pPr algn="l">
              <a:spcAft>
                <a:spcPts val="0"/>
              </a:spcAft>
              <a:defRPr sz="890" b="0">
                <a:solidFill>
                  <a:srgbClr val="FFFFFF"/>
                </a:solidFill>
                <a:latin typeface="Arial"/>
              </a:defRPr>
            </a:pPr>
            <a:r>
              <a:t>Amministrazione trasparente: Picardi  |  GLI e inclusione studenti DA: Tardi, Vastarini, Casapulla, Capaccio  |  CTI: Tardi  |  DSA-BES: Capaccio  |  Formazione: Curcio  |  Legalità: Esposito A.  |  Portale e comunicazione: Franzese  |  Educazione civica: Sorbilli  |  INVALSI-ECDL: Di Chiara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251</Words>
  <Application>Microsoft Office PowerPoint</Application>
  <PresentationFormat>Presentazione su schermo (4:3)</PresentationFormat>
  <Paragraphs>35</Paragraphs>
  <Slides>1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2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Presentazione standard di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subject/>
  <dc:creator>Anna Gentile</dc:creator>
  <cp:keywords/>
  <dc:description>generated using python-pptx</dc:description>
  <cp:lastModifiedBy>Anna Gentile</cp:lastModifiedBy>
  <cp:revision>12</cp:revision>
  <dcterms:created xsi:type="dcterms:W3CDTF">2013-01-27T09:14:16Z</dcterms:created>
  <dcterms:modified xsi:type="dcterms:W3CDTF">2025-11-16T14:45:30Z</dcterms:modified>
  <cp:category/>
</cp:coreProperties>
</file>